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98"/>
    <p:restoredTop sz="94675"/>
  </p:normalViewPr>
  <p:slideViewPr>
    <p:cSldViewPr snapToGrid="0">
      <p:cViewPr>
        <p:scale>
          <a:sx n="97" d="100"/>
          <a:sy n="97" d="100"/>
        </p:scale>
        <p:origin x="-16" y="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39006-7AB5-DACA-901E-44C84B2DC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EBAC6B-8F4E-8CD8-E601-04062BFF11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6C836-E620-10E3-B7A1-7B349DF28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F611-CA07-BB4D-B28A-84988CC3A218}" type="datetimeFigureOut">
              <a:rPr lang="en-US" smtClean="0"/>
              <a:t>1/20/26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80F34-0420-1CF9-EC7C-B719C4464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F5C86-EA12-E0AD-E681-AABEC85ED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2DAB-5EA0-3345-A617-7FDEF0FE9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89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5C526-D97E-7A6C-C8C7-CC844816C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52DBF-EE0C-1F5A-AE4C-0ECF5F3E7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579F30-ED6D-35A0-DAF5-B329650D7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F611-CA07-BB4D-B28A-84988CC3A218}" type="datetimeFigureOut">
              <a:rPr lang="en-US" smtClean="0"/>
              <a:t>1/20/26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E3BC4B-C0DD-E95B-36FC-BC496B8A2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79649E-A02B-50E3-B9CC-A6F5EB207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2DAB-5EA0-3345-A617-7FDEF0FE9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320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4EBC8-2920-A1C5-F498-390B7EA1D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048DD8-B8C8-EAFC-B510-34BEB7647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4673D-58E4-DADC-2451-53B26826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F611-CA07-BB4D-B28A-84988CC3A218}" type="datetimeFigureOut">
              <a:rPr lang="en-US" smtClean="0"/>
              <a:t>1/20/26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CAB84-950B-66AC-53BE-124585D6D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21307C-B5CC-BEF1-6FB4-F55C7C04D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2DAB-5EA0-3345-A617-7FDEF0FE9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471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97701-0391-2EC4-D32F-4D55062DA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76F9-E66F-03F5-FAAE-505CDC9251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3A8D8-2079-1AD6-77A9-CB13BA90B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EF8C31-54E8-C3C3-B6AA-9BE3BB793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F611-CA07-BB4D-B28A-84988CC3A218}" type="datetimeFigureOut">
              <a:rPr lang="en-US" smtClean="0"/>
              <a:t>1/20/26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C3ED1A-0DEB-31E2-806C-8979DABB9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E933CF-AF8A-A564-6344-733857B7E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2DAB-5EA0-3345-A617-7FDEF0FE9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389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B409E-13B9-AEA4-FB23-B33EC5A29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FC4BCC-E35A-21EB-26A2-AC70D833D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05CF10-5E95-AD82-2283-41446677E4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4B0C60-6FBE-DCD4-0A22-98D84FB305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721947-7256-C5F4-6FD6-B5CC8759A9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005DAA-BAC5-D12D-987A-0B6A69BE4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F611-CA07-BB4D-B28A-84988CC3A218}" type="datetimeFigureOut">
              <a:rPr lang="en-US" smtClean="0"/>
              <a:t>1/20/26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83364A-F89F-6822-AA48-C734DB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DD0786-B458-2DDC-2C6D-44EF3A565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2DAB-5EA0-3345-A617-7FDEF0FE9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483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09488-79BF-9B19-61FA-5B137F272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BB2166-2140-DD8C-130E-5B885F514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F611-CA07-BB4D-B28A-84988CC3A218}" type="datetimeFigureOut">
              <a:rPr lang="en-US" smtClean="0"/>
              <a:t>1/20/26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53CAC8-7E2C-FCB6-42AA-B51D8F513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BA3D55-A521-6A44-2A96-16D5BA5AB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2DAB-5EA0-3345-A617-7FDEF0FE9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56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ECDE43-386D-BF62-8890-A2FD17460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F611-CA07-BB4D-B28A-84988CC3A218}" type="datetimeFigureOut">
              <a:rPr lang="en-US" smtClean="0"/>
              <a:t>1/20/26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FEF1B3-D246-3FFD-8537-27709272F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D9A16B-CF0A-3C4C-FDD2-C976ADC9E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2DAB-5EA0-3345-A617-7FDEF0FE9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529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A1073-A418-BC40-2930-24F38856B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2B77F8-3433-D889-2F0C-A6C4CD513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E1D2E3-FF83-1D58-39B2-52A95A5F3F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4098CD-F2D0-A688-E2D1-B97854620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F611-CA07-BB4D-B28A-84988CC3A218}" type="datetimeFigureOut">
              <a:rPr lang="en-US" smtClean="0"/>
              <a:t>1/20/26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87DA49-977E-9EA8-7813-948B6AC55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2C8812-FFE3-8F4F-3FC9-9188327D9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2DAB-5EA0-3345-A617-7FDEF0FE9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636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E220E-0C37-B934-1F1D-E014730F3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89F6F9-6210-6952-BC89-53CF7DDA8D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E0D307-8DD7-FDA6-1F25-34412BE73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296BB6-7F0B-F695-0661-F8E7F30F1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F611-CA07-BB4D-B28A-84988CC3A218}" type="datetimeFigureOut">
              <a:rPr lang="en-US" smtClean="0"/>
              <a:t>1/20/26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90C715-E9B6-95D9-AC56-60D0A2AF4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C2510E-27D7-A1F3-8F5D-ED9CBBDBE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2DAB-5EA0-3345-A617-7FDEF0FE9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6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9BB66-A091-CFD7-AEBD-90721703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10AF87-6F66-D1D3-D893-4C9883410D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42F20D-5D45-8CDE-FC53-79FCDD5BC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F611-CA07-BB4D-B28A-84988CC3A218}" type="datetimeFigureOut">
              <a:rPr lang="en-US" smtClean="0"/>
              <a:t>1/20/26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260FE6-D55A-8234-6215-490A10F54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00E36-B9C3-6D27-20AE-C2634FB4A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2DAB-5EA0-3345-A617-7FDEF0FE9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04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CE89A7-D3F8-ADC7-72B7-BA0A056FD5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8FD588-4E91-BEBC-A080-0FD419E2D9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0CAA99-A6B8-3989-1CDA-D0EEBDFEF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F611-CA07-BB4D-B28A-84988CC3A218}" type="datetimeFigureOut">
              <a:rPr lang="en-US" smtClean="0"/>
              <a:t>1/20/26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435FE-8F2B-40FC-2719-951DF57BC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5904E1-F08D-7D2D-2AA0-39064D858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2DAB-5EA0-3345-A617-7FDEF0FE9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231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F9A9E8-B467-9725-A3A6-00235E5DA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D22E1-7240-E911-A2BF-692BDCFA0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021F0-A8DB-0626-023E-FAFCAAB1C1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D6F611-CA07-BB4D-B28A-84988CC3A218}" type="datetimeFigureOut">
              <a:rPr lang="en-US" smtClean="0"/>
              <a:t>1/20/26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C759F-9BEF-3D20-5A5C-95F2452BAC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2508F6-AFD6-B7A6-E77E-CBA55CE8AA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932DAB-5EA0-3345-A617-7FDEF0FE9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230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F5C88-966E-C2E2-A9D4-DAC47ADB89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287" y="1041400"/>
            <a:ext cx="11330609" cy="2387600"/>
          </a:xfrm>
        </p:spPr>
        <p:txBody>
          <a:bodyPr>
            <a:normAutofit fontScale="90000"/>
          </a:bodyPr>
          <a:lstStyle/>
          <a:p>
            <a:br>
              <a:rPr lang="en-US" dirty="0">
                <a:solidFill>
                  <a:schemeClr val="tx2"/>
                </a:solidFill>
              </a:rPr>
            </a:br>
            <a:br>
              <a:rPr lang="en-US" dirty="0">
                <a:solidFill>
                  <a:schemeClr val="tx2"/>
                </a:solidFill>
              </a:rPr>
            </a:br>
            <a:r>
              <a:rPr lang="en-US" b="1" dirty="0">
                <a:solidFill>
                  <a:schemeClr val="tx2"/>
                </a:solidFill>
              </a:rPr>
              <a:t>Exploring the Depth of Jewish Prayer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FC0F75-2B36-F598-380D-C9E15FD859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13518"/>
            <a:ext cx="9144000" cy="1655762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The Six Psalms for Meditation</a:t>
            </a:r>
          </a:p>
          <a:p>
            <a:r>
              <a:rPr lang="en-US" b="1" dirty="0">
                <a:solidFill>
                  <a:srgbClr val="C00000"/>
                </a:solidFill>
              </a:rPr>
              <a:t>Rabbi Marc</a:t>
            </a:r>
          </a:p>
          <a:p>
            <a:r>
              <a:rPr lang="en-US" b="1" dirty="0">
                <a:solidFill>
                  <a:srgbClr val="C00000"/>
                </a:solidFill>
              </a:rPr>
              <a:t>January 22, 2026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5" name="Picture 4" descr="A logo with a star in the middle&#10;&#10;AI-generated content may be incorrect.">
            <a:extLst>
              <a:ext uri="{FF2B5EF4-FFF2-40B4-BE49-F238E27FC236}">
                <a16:creationId xmlns:a16="http://schemas.microsoft.com/office/drawing/2014/main" id="{306330BB-64D1-F1BA-C260-335D07995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665163"/>
            <a:ext cx="3200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858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2BF8B-521F-4A0C-AA1C-663677FB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216766"/>
            <a:ext cx="10515600" cy="1325563"/>
          </a:xfrm>
        </p:spPr>
        <p:txBody>
          <a:bodyPr/>
          <a:lstStyle/>
          <a:p>
            <a:pPr>
              <a:lnSpc>
                <a:spcPts val="10800"/>
              </a:lnSpc>
            </a:pPr>
            <a:r>
              <a:rPr lang="en-US" dirty="0">
                <a:solidFill>
                  <a:srgbClr val="181F52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Create a Sabbath Intention  - Part 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FFB72-8348-5CDF-32D7-A996FFE79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8797"/>
            <a:ext cx="10515600" cy="4351338"/>
          </a:xfrm>
        </p:spPr>
        <p:txBody>
          <a:bodyPr/>
          <a:lstStyle/>
          <a:p>
            <a:pPr marL="0" indent="0" algn="r">
              <a:buNone/>
            </a:pPr>
            <a:r>
              <a:rPr lang="he-IL" dirty="0">
                <a:solidFill>
                  <a:srgbClr val="C00000"/>
                </a:solidFill>
                <a:cs typeface="+mj-cs"/>
              </a:rPr>
              <a:t>לְכוּ נְרַנְּנָה לַיהֹוָה נָרִיעָה לְצוּר יִשְׁעֵנוּ: נְקַדְּמָה פָנָיו בְּתוֹדָה בִּזְמִרוֹת נָרִיעַ לוֹ: כִּי אֵל גָּדוֹל יְהֹוָה וּמֶלֶךְ גָּדוֹל עַל כָּל </a:t>
            </a:r>
            <a:r>
              <a:rPr lang="he-IL" dirty="0" err="1">
                <a:solidFill>
                  <a:srgbClr val="C00000"/>
                </a:solidFill>
                <a:cs typeface="+mj-cs"/>
              </a:rPr>
              <a:t>אֱלֹהִים</a:t>
            </a:r>
            <a:r>
              <a:rPr lang="he-IL" dirty="0">
                <a:solidFill>
                  <a:srgbClr val="C00000"/>
                </a:solidFill>
                <a:cs typeface="+mj-cs"/>
              </a:rPr>
              <a:t>: אֲשֶׁר בְּיָדוֹ מֶחְקְרֵי אָרֶץ וְתוֹעֲפוֹת הָרִים לוֹ: אֲשֶׁר לוֹ הַיָּם וְהוּא עָשָׂהוּ וְיַבֶּשֶׁת יָדָיו יָצָרוּ: בֹּאוֹ </a:t>
            </a:r>
            <a:r>
              <a:rPr lang="he-IL" dirty="0" err="1">
                <a:solidFill>
                  <a:srgbClr val="C00000"/>
                </a:solidFill>
                <a:cs typeface="+mj-cs"/>
              </a:rPr>
              <a:t>נִשְׁתַּחֲוֶה</a:t>
            </a:r>
            <a:r>
              <a:rPr lang="he-IL" dirty="0">
                <a:solidFill>
                  <a:srgbClr val="C00000"/>
                </a:solidFill>
                <a:cs typeface="+mj-cs"/>
              </a:rPr>
              <a:t> וְנִכְרָעָה נִבְרְכָה לִפְנֵי יְהֹוָה עֹשֵׂנוּ: </a:t>
            </a:r>
            <a:r>
              <a:rPr lang="he-IL" dirty="0">
                <a:cs typeface="+mj-cs"/>
              </a:rPr>
              <a:t>כִּי הוּא </a:t>
            </a:r>
            <a:r>
              <a:rPr lang="he-IL" dirty="0" err="1">
                <a:cs typeface="+mj-cs"/>
              </a:rPr>
              <a:t>אֱלֹהֵינו</a:t>
            </a:r>
            <a:r>
              <a:rPr lang="he-IL" dirty="0">
                <a:cs typeface="+mj-cs"/>
              </a:rPr>
              <a:t>ּ וַאֲנַחְנוּ עַם מַרְעִיתוֹ וְצֹאן יָדוֹ הַיּוֹם אִם </a:t>
            </a:r>
            <a:r>
              <a:rPr lang="he-IL" dirty="0" err="1">
                <a:cs typeface="+mj-cs"/>
              </a:rPr>
              <a:t>בְּקֹלו</a:t>
            </a:r>
            <a:r>
              <a:rPr lang="he-IL" dirty="0">
                <a:cs typeface="+mj-cs"/>
              </a:rPr>
              <a:t>ֹ תִשְׁמָעוּ: אַל תַּקְשׁוּ לְבַבְכֶם כִּמְרִיבָה כְּיוֹם מַסָּה בַּמִּדְבָּר: אֲשֶׁר נִסּוּנִי אֲבוֹתֵיכֶם בְּחָנוּנִי גַּם רָאוּ פָעֳלִי: אַרְבָּעִים שָׁנָה </a:t>
            </a:r>
            <a:r>
              <a:rPr lang="he-IL" dirty="0" err="1">
                <a:cs typeface="+mj-cs"/>
              </a:rPr>
              <a:t>אָקוּט</a:t>
            </a:r>
            <a:r>
              <a:rPr lang="he-IL" dirty="0">
                <a:cs typeface="+mj-cs"/>
              </a:rPr>
              <a:t> בְּדוֹר וָאֹמַר עַם תֹּעֵי לֵבָב הֵם וְהֵם לֹא יָדְעוּ דְרָכָי: אֲשֶׁר נִשְׁבַּעְתִּי בְאַפִּי אִם יְבֹאוֹן אֶל מְנוּחָתִי: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E32CFC-CA40-E38B-1578-868FE66A560C}"/>
              </a:ext>
            </a:extLst>
          </p:cNvPr>
          <p:cNvSpPr txBox="1"/>
          <p:nvPr/>
        </p:nvSpPr>
        <p:spPr>
          <a:xfrm>
            <a:off x="457200" y="3863309"/>
            <a:ext cx="1104207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Lechu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Niranena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Ladonai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, Nariya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Ltzur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Yisheinu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.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Nkadma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Fanav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Btoda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,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Bizmirot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Nariya  Lo. Kiy Eil Gadol Adonai,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Umelech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Gadol Al Kal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Elhiym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. Asher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Byado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echkreiy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Aretz,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Vtoafot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Hariym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Lo. Asher Lo Hayam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Vhua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Asahu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,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Vyabeshet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Yadyv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Yatzaru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. Bou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Nishtachave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Vnichraa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,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Nivrcha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Lifneiy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Adonai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Oseinu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34913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9B2E7-87FB-F2AB-1372-99E6FB2BF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77697-BEDC-4F77-D280-4BF459A00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130" y="0"/>
            <a:ext cx="11777870" cy="1325563"/>
          </a:xfrm>
        </p:spPr>
        <p:txBody>
          <a:bodyPr>
            <a:normAutofit fontScale="90000"/>
          </a:bodyPr>
          <a:lstStyle/>
          <a:p>
            <a:pPr>
              <a:lnSpc>
                <a:spcPts val="10800"/>
              </a:lnSpc>
            </a:pPr>
            <a:r>
              <a:rPr lang="en-US" dirty="0">
                <a:solidFill>
                  <a:srgbClr val="181F52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Create a Sabbath Intention, Soften Your Heart – Part II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EA5B55D8-44B6-51DE-C070-F109D2470070}"/>
              </a:ext>
            </a:extLst>
          </p:cNvPr>
          <p:cNvSpPr txBox="1"/>
          <p:nvPr/>
        </p:nvSpPr>
        <p:spPr>
          <a:xfrm>
            <a:off x="221673" y="4118900"/>
            <a:ext cx="11748654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Kiy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Hu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Eloheiynu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Vaanachnu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Am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Mariyto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Vtzon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Yado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,  Hayom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Im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Bkolo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Tishmau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.  Al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Takshu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Lvavchem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Kimriyva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,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Kyom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Masa Bamidbar.  Asher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Nisuniy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Avoteiychem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,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Bchanuniy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Gam  Rau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Faaliy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.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Arbaiym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Shana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Akut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Bdor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,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Vaomar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Am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Toeiy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Leivav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Heim,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Vheim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Lo  Yadu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Drachay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.  Asher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Nishbatiy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Vapiy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,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Im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Yvoun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El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Mnuchatiy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.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DCC0584-F5E4-4610-2573-8294B8AFE36A}"/>
              </a:ext>
            </a:extLst>
          </p:cNvPr>
          <p:cNvSpPr txBox="1">
            <a:spLocks/>
          </p:cNvSpPr>
          <p:nvPr/>
        </p:nvSpPr>
        <p:spPr>
          <a:xfrm>
            <a:off x="221673" y="1469015"/>
            <a:ext cx="1174865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he-IL" dirty="0">
                <a:cs typeface="+mj-cs"/>
              </a:rPr>
              <a:t>לְכוּ נְרַנְּנָה לַיהֹוָה נָרִיעָה לְצוּר יִשְׁעֵנוּ: נְקַדְּמָה פָנָיו בְּתוֹדָה בִּזְמִרוֹת נָרִיעַ לוֹ: כִּי אֵל גָּדוֹל יְהֹוָה וּמֶלֶךְ גָּדוֹל עַל כָּל </a:t>
            </a:r>
            <a:r>
              <a:rPr lang="he-IL" dirty="0" err="1">
                <a:cs typeface="+mj-cs"/>
              </a:rPr>
              <a:t>אֱלֹהִים</a:t>
            </a:r>
            <a:r>
              <a:rPr lang="he-IL" dirty="0">
                <a:cs typeface="+mj-cs"/>
              </a:rPr>
              <a:t>: אֲשֶׁר בְּיָדוֹ מֶחְקְרֵי אָרֶץ וְתוֹעֲפוֹת הָרִים לוֹ: אֲשֶׁר לוֹ הַיָּם וְהוּא עָשָׂהוּ וְיַבֶּשֶׁת יָדָיו יָצָרוּ: בֹּאוֹ </a:t>
            </a:r>
            <a:r>
              <a:rPr lang="he-IL" dirty="0" err="1">
                <a:cs typeface="+mj-cs"/>
              </a:rPr>
              <a:t>נִשְׁתַּחֲוֶה</a:t>
            </a:r>
            <a:r>
              <a:rPr lang="he-IL" dirty="0">
                <a:cs typeface="+mj-cs"/>
              </a:rPr>
              <a:t> וְנִכְרָעָה נִבְרְכָה לִפְנֵי יְהֹוָה עֹשֵׂנוּ: </a:t>
            </a:r>
            <a:r>
              <a:rPr lang="he-IL" dirty="0">
                <a:solidFill>
                  <a:srgbClr val="C00000"/>
                </a:solidFill>
                <a:cs typeface="+mj-cs"/>
              </a:rPr>
              <a:t>כִּי הוּא </a:t>
            </a:r>
            <a:r>
              <a:rPr lang="he-IL" dirty="0" err="1">
                <a:solidFill>
                  <a:srgbClr val="C00000"/>
                </a:solidFill>
                <a:cs typeface="+mj-cs"/>
              </a:rPr>
              <a:t>אֱלֹהֵינו</a:t>
            </a:r>
            <a:r>
              <a:rPr lang="he-IL" dirty="0">
                <a:solidFill>
                  <a:srgbClr val="C00000"/>
                </a:solidFill>
                <a:cs typeface="+mj-cs"/>
              </a:rPr>
              <a:t>ּ וַאֲנַחְנוּ עַם מַרְעִיתוֹ וְצֹאן יָדוֹ הַיּוֹם אִם </a:t>
            </a:r>
            <a:r>
              <a:rPr lang="he-IL" dirty="0" err="1">
                <a:solidFill>
                  <a:srgbClr val="C00000"/>
                </a:solidFill>
                <a:cs typeface="+mj-cs"/>
              </a:rPr>
              <a:t>בְּקֹלו</a:t>
            </a:r>
            <a:r>
              <a:rPr lang="he-IL" dirty="0">
                <a:solidFill>
                  <a:srgbClr val="C00000"/>
                </a:solidFill>
                <a:cs typeface="+mj-cs"/>
              </a:rPr>
              <a:t>ֹ תִשְׁמָעוּ: אַל תַּקְשׁוּ לְבַבְכֶם כִּמְרִיבָה כְּיוֹם מַסָּה בַּמִּדְבָּר: אֲשֶׁר נִסּוּנִי אֲבוֹתֵיכֶם בְּחָנוּנִי גַּם רָאוּ פָעֳלִי: אַרְבָּעִים שָׁנָה </a:t>
            </a:r>
            <a:r>
              <a:rPr lang="he-IL" dirty="0" err="1">
                <a:solidFill>
                  <a:srgbClr val="C00000"/>
                </a:solidFill>
                <a:cs typeface="+mj-cs"/>
              </a:rPr>
              <a:t>אָקוּט</a:t>
            </a:r>
            <a:r>
              <a:rPr lang="he-IL" dirty="0">
                <a:solidFill>
                  <a:srgbClr val="C00000"/>
                </a:solidFill>
                <a:cs typeface="+mj-cs"/>
              </a:rPr>
              <a:t> בְּדוֹר וָאֹמַר עַם תֹּעֵי לֵבָב הֵם וְהֵם לֹא יָדְעוּ דְרָכָי: אֲשֶׁר נִשְׁבַּעְתִּי בְאַפִּי אִם יְבֹאוֹן אֶל מְנוּחָתִי:</a:t>
            </a:r>
          </a:p>
        </p:txBody>
      </p:sp>
    </p:spTree>
    <p:extLst>
      <p:ext uri="{BB962C8B-B14F-4D97-AF65-F5344CB8AC3E}">
        <p14:creationId xmlns:p14="http://schemas.microsoft.com/office/powerpoint/2010/main" val="1414086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EA84B-BE60-41C8-4998-A3D492DD8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6319E-D299-91F6-1458-F0DC49E4F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16766"/>
            <a:ext cx="10515600" cy="1325563"/>
          </a:xfrm>
        </p:spPr>
        <p:txBody>
          <a:bodyPr/>
          <a:lstStyle/>
          <a:p>
            <a:pPr>
              <a:lnSpc>
                <a:spcPts val="10800"/>
              </a:lnSpc>
            </a:pPr>
            <a:r>
              <a:rPr lang="en-US" dirty="0">
                <a:solidFill>
                  <a:srgbClr val="181F52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Find their melody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3508F-006D-B739-FB87-0CD533FE0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8797"/>
            <a:ext cx="10515600" cy="4351338"/>
          </a:xfrm>
        </p:spPr>
        <p:txBody>
          <a:bodyPr/>
          <a:lstStyle/>
          <a:p>
            <a:pPr marL="0" indent="0" algn="r">
              <a:buNone/>
            </a:pPr>
            <a:r>
              <a:rPr lang="he-IL" dirty="0">
                <a:cs typeface="+mj-cs"/>
              </a:rPr>
              <a:t>שִׁירוּ לַיהֹוָה שִׁיר חָדָשׁ שִׁירוּ לַיהֹוָה כָּל הָאָרֶץ: שִׁירוּ לַיהֹוָה בָּרֲכוּ שְׁמוֹ בַּשְּׂרוּ מִיּוֹם לְיוֹם יְשׁוּעָתוֹ: סַפְּרוּ בַגּוֹיִם כְּבוֹדוֹ בְּכָל הָעַמִּים נִפְלְאוֹתָיו: כִּי גָדוֹל יְהֹוָה וּמְהֻלָּל מְאֹד נוֹרָא הוּא עַל כָּל </a:t>
            </a:r>
            <a:r>
              <a:rPr lang="he-IL" dirty="0" err="1">
                <a:cs typeface="+mj-cs"/>
              </a:rPr>
              <a:t>אֱלֹהִים</a:t>
            </a:r>
            <a:r>
              <a:rPr lang="he-IL" dirty="0">
                <a:cs typeface="+mj-cs"/>
              </a:rPr>
              <a:t>: כִּי כָּל </a:t>
            </a:r>
            <a:r>
              <a:rPr lang="he-IL" dirty="0" err="1">
                <a:cs typeface="+mj-cs"/>
              </a:rPr>
              <a:t>אֱלֹהֵי</a:t>
            </a:r>
            <a:r>
              <a:rPr lang="he-IL" dirty="0">
                <a:cs typeface="+mj-cs"/>
              </a:rPr>
              <a:t> הָעַמִּים אֱלִילִים וַיְהֹוָה שָׁמַיִם עָשָׂה: הוֹד וְהָדָר לְפָנָיו עֹז וְתִפְאֶרֶת בְּמִקְדָּשׁוֹ: </a:t>
            </a:r>
            <a:r>
              <a:rPr lang="he-IL" dirty="0" err="1">
                <a:cs typeface="+mj-cs"/>
              </a:rPr>
              <a:t>הָבו</a:t>
            </a:r>
            <a:r>
              <a:rPr lang="he-IL" dirty="0">
                <a:cs typeface="+mj-cs"/>
              </a:rPr>
              <a:t>ּ לַיהֹוָה מִשְׁפְּחוֹת עַמִּים </a:t>
            </a:r>
            <a:r>
              <a:rPr lang="he-IL" dirty="0" err="1">
                <a:cs typeface="+mj-cs"/>
              </a:rPr>
              <a:t>הָבו</a:t>
            </a:r>
            <a:r>
              <a:rPr lang="he-IL" dirty="0">
                <a:cs typeface="+mj-cs"/>
              </a:rPr>
              <a:t>ּ לַיהֹוָה כָּבוֹד וָעֹז: </a:t>
            </a:r>
            <a:r>
              <a:rPr lang="he-IL" dirty="0" err="1">
                <a:cs typeface="+mj-cs"/>
              </a:rPr>
              <a:t>הָבו</a:t>
            </a:r>
            <a:r>
              <a:rPr lang="he-IL" dirty="0">
                <a:cs typeface="+mj-cs"/>
              </a:rPr>
              <a:t>ּ לַיהֹוָה כְּבוֹד שְׁמוֹ שְׂאוּ מִנְחָה וּבֹאוּ לְחַצְרוֹתָיו: הִשְׁתַּחֲווּ לַיהֹוָה בְּהַדְרַת קֹדֶשׁ חִילוּ מִפָּנָיו כָּל הָאָרֶץ: אִמְרוּ בַגּוֹיִם יְהֹוָה מָלָךְ אַף תִּכּוֹן תֵּבֵל בַּל תִּמּוֹט יָדִין עַמִּים בְּמֵישָׁרִים: </a:t>
            </a:r>
            <a:r>
              <a:rPr lang="he-IL" dirty="0">
                <a:solidFill>
                  <a:srgbClr val="C00000"/>
                </a:solidFill>
                <a:cs typeface="+mj-cs"/>
              </a:rPr>
              <a:t>יִשְׂמְחוּ הַשָּׁמַיִם </a:t>
            </a:r>
            <a:r>
              <a:rPr lang="he-IL" dirty="0" err="1">
                <a:solidFill>
                  <a:srgbClr val="C00000"/>
                </a:solidFill>
                <a:cs typeface="+mj-cs"/>
              </a:rPr>
              <a:t>וְתָגֵל</a:t>
            </a:r>
            <a:r>
              <a:rPr lang="he-IL" dirty="0">
                <a:solidFill>
                  <a:srgbClr val="C00000"/>
                </a:solidFill>
                <a:cs typeface="+mj-cs"/>
              </a:rPr>
              <a:t> הָאָרֶץ יִרְעַם הַיָּם וּמְלֹאוֹ: </a:t>
            </a:r>
            <a:r>
              <a:rPr lang="he-IL" dirty="0" err="1">
                <a:solidFill>
                  <a:srgbClr val="C00000"/>
                </a:solidFill>
                <a:cs typeface="+mj-cs"/>
              </a:rPr>
              <a:t>יַעֲלֹז</a:t>
            </a:r>
            <a:r>
              <a:rPr lang="he-IL" dirty="0">
                <a:solidFill>
                  <a:srgbClr val="C00000"/>
                </a:solidFill>
                <a:cs typeface="+mj-cs"/>
              </a:rPr>
              <a:t> שָׂדַי וְכָל אֲשֶׁר בּוֹ אָז יְרַנְּנוּ כָּל עֲצֵי יָעַר: לִפְנֵי יְהֹוָה כִּי בָא כִּי בָא לִשְׁפֹּט הָאָרֶץ </a:t>
            </a:r>
            <a:r>
              <a:rPr lang="he-IL" dirty="0" err="1">
                <a:solidFill>
                  <a:srgbClr val="C00000"/>
                </a:solidFill>
                <a:cs typeface="+mj-cs"/>
              </a:rPr>
              <a:t>יִשְׁפֹּט</a:t>
            </a:r>
            <a:r>
              <a:rPr lang="he-IL" dirty="0">
                <a:solidFill>
                  <a:srgbClr val="C00000"/>
                </a:solidFill>
                <a:cs typeface="+mj-cs"/>
              </a:rPr>
              <a:t> תֵּבֵל בְּצֶדֶק וְעַמִּים בֶּאֱמוּנָתוֹ: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98F79A61-8394-0DAB-51C7-BD9879324D9C}"/>
              </a:ext>
            </a:extLst>
          </p:cNvPr>
          <p:cNvSpPr txBox="1"/>
          <p:nvPr/>
        </p:nvSpPr>
        <p:spPr>
          <a:xfrm>
            <a:off x="221673" y="4382917"/>
            <a:ext cx="11748654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Yismchu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Hashamayim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Vtageil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Haaretz,  Yiram  Hayam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Umloo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.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Yaaloz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Saday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Vchal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Asher  Bo,  Az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Yrannu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Kal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Atzeiy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Yaar.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Lifneiy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YHVH  Kiy Va,  Kiy  Va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Lishpot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Haaretz,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Yishpot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Teiveil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Btzedek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,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Vamiym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Beemunato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681266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5FD63-ADE7-469F-75FE-09ABDAE0A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5C465-AFFA-1A70-2993-549B775BC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16766"/>
            <a:ext cx="10515600" cy="1325563"/>
          </a:xfrm>
        </p:spPr>
        <p:txBody>
          <a:bodyPr/>
          <a:lstStyle/>
          <a:p>
            <a:pPr>
              <a:lnSpc>
                <a:spcPts val="10800"/>
              </a:lnSpc>
            </a:pPr>
            <a:r>
              <a:rPr lang="en-US" dirty="0">
                <a:solidFill>
                  <a:srgbClr val="181F52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Light is Sown Within You, Let it Shine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3029F-CDFA-9737-7882-44B3424E7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8797"/>
            <a:ext cx="10515600" cy="4351338"/>
          </a:xfrm>
        </p:spPr>
        <p:txBody>
          <a:bodyPr/>
          <a:lstStyle/>
          <a:p>
            <a:pPr marL="0" indent="0" algn="r">
              <a:buNone/>
            </a:pPr>
            <a:r>
              <a:rPr lang="he-IL" dirty="0">
                <a:cs typeface="+mj-cs"/>
              </a:rPr>
              <a:t>יְהֹוָה מָלָךְ </a:t>
            </a:r>
            <a:r>
              <a:rPr lang="he-IL" dirty="0" err="1">
                <a:cs typeface="+mj-cs"/>
              </a:rPr>
              <a:t>תָּגֵל</a:t>
            </a:r>
            <a:r>
              <a:rPr lang="he-IL" dirty="0">
                <a:cs typeface="+mj-cs"/>
              </a:rPr>
              <a:t> הָאָרֶץ יִשְׂמְחוּ אִיִּים רַבִּים: עָנָן וַעֲרָפֶל </a:t>
            </a:r>
            <a:r>
              <a:rPr lang="he-IL" dirty="0" err="1">
                <a:cs typeface="+mj-cs"/>
              </a:rPr>
              <a:t>סְבִיבָיו</a:t>
            </a:r>
            <a:r>
              <a:rPr lang="he-IL" dirty="0">
                <a:cs typeface="+mj-cs"/>
              </a:rPr>
              <a:t> צֶדֶק וּמִשְׁפָּט מְכוֹן כִּסְאוֹ: אֵשׁ לְפָנָיו תֵּלֵךְ וּתְלַהֵט סָבִיב </a:t>
            </a:r>
            <a:r>
              <a:rPr lang="he-IL" dirty="0" err="1">
                <a:cs typeface="+mj-cs"/>
              </a:rPr>
              <a:t>צָרָיו</a:t>
            </a:r>
            <a:r>
              <a:rPr lang="he-IL" dirty="0">
                <a:cs typeface="+mj-cs"/>
              </a:rPr>
              <a:t>: הֵאִירוּ </a:t>
            </a:r>
            <a:r>
              <a:rPr lang="he-IL" dirty="0" err="1">
                <a:cs typeface="+mj-cs"/>
              </a:rPr>
              <a:t>בְרָקָיו</a:t>
            </a:r>
            <a:r>
              <a:rPr lang="he-IL" dirty="0">
                <a:cs typeface="+mj-cs"/>
              </a:rPr>
              <a:t> תֵּבֵל רָאֲתָה וַתָּחֵל הָאָרֶץ: הָרִים כַּדּוֹנַג נָמַסּוּ מִלִּפְנֵי יְהֹוָה מִלִּפְנֵי אֲדוֹן כָּל הָאָרֶץ: הִגִּידוּ הַשָּׁמַיִם צִדְקוֹ וְרָאוּ כָל הָעַמִּים כְּבוֹדוֹ: יֵבֹשׁוּ כָּל עֹבְדֵי פֶסֶל הַמִּתְהַלְלִים בָּאֱלִילִים הִשְׁתַּחֲווּ לוֹ כָּל </a:t>
            </a:r>
            <a:r>
              <a:rPr lang="he-IL" dirty="0" err="1">
                <a:cs typeface="+mj-cs"/>
              </a:rPr>
              <a:t>אֱלֹהִים</a:t>
            </a:r>
            <a:r>
              <a:rPr lang="he-IL" dirty="0">
                <a:cs typeface="+mj-cs"/>
              </a:rPr>
              <a:t>: שָׁמְעָה וַתִּשְׂמַח צִיּוֹן וַתָּגֵלְנָה בְּנוֹת יְהוּדָה לְמַעַן מִשְׁפָּטֶיךָ יְהֹוָה: כִּי אַתָּה יְהֹוָה עֶלְיוֹן עַל כָּל הָאָרֶץ מְאֹד נַעֲלֵיתָ עַל כָּל </a:t>
            </a:r>
            <a:r>
              <a:rPr lang="he-IL" dirty="0" err="1">
                <a:cs typeface="+mj-cs"/>
              </a:rPr>
              <a:t>אֱלֹהִים</a:t>
            </a:r>
            <a:r>
              <a:rPr lang="he-IL" dirty="0">
                <a:cs typeface="+mj-cs"/>
              </a:rPr>
              <a:t>: </a:t>
            </a:r>
            <a:r>
              <a:rPr lang="he-IL" dirty="0">
                <a:solidFill>
                  <a:srgbClr val="C00000"/>
                </a:solidFill>
                <a:cs typeface="+mj-cs"/>
              </a:rPr>
              <a:t>אֹהֲבֵי יְהֹוָה שִׂנְאוּ רָע שֹׁמֵר נַפְשׁוֹת חֲסִידָיו מִיַּד רְשָׁעִים יַצִּילֵם: אוֹר זָרֻעַ לַצַּדִּיק </a:t>
            </a:r>
            <a:r>
              <a:rPr lang="he-IL" dirty="0" err="1">
                <a:solidFill>
                  <a:srgbClr val="C00000"/>
                </a:solidFill>
                <a:cs typeface="+mj-cs"/>
              </a:rPr>
              <a:t>וּלְיִשְׁרֵי</a:t>
            </a:r>
            <a:r>
              <a:rPr lang="he-IL" dirty="0">
                <a:solidFill>
                  <a:srgbClr val="C00000"/>
                </a:solidFill>
                <a:cs typeface="+mj-cs"/>
              </a:rPr>
              <a:t> לֵב שִׂמְחָה: שִׂמְחוּ צַדִּיקִים בַּיְהֹוָה וְהוֹדוּ לְזֵכֶר קָדְשׁוֹ: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F5475510-B996-95E9-4A11-F68FE9767E2A}"/>
              </a:ext>
            </a:extLst>
          </p:cNvPr>
          <p:cNvSpPr txBox="1"/>
          <p:nvPr/>
        </p:nvSpPr>
        <p:spPr>
          <a:xfrm>
            <a:off x="221673" y="4382917"/>
            <a:ext cx="11748654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Ohaveiy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Adonai  Sinu  Ra,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Shomeir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Nafshot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Chasiydav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,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Miyad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Rshaiym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Yatziyleim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. Or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Z’arua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Latzadiyk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,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Ulyishreiy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Leiv Simcha.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Simchu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Tzadiykiym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Ba’Adonai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,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V’hodu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L’zeicher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Kadsho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513284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F8B09-0029-CD5F-15DD-CC5890AE7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4AD21-9F47-6670-FF8F-1A64382F3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16766"/>
            <a:ext cx="10515600" cy="1325563"/>
          </a:xfrm>
        </p:spPr>
        <p:txBody>
          <a:bodyPr/>
          <a:lstStyle/>
          <a:p>
            <a:pPr>
              <a:lnSpc>
                <a:spcPts val="10800"/>
              </a:lnSpc>
            </a:pPr>
            <a:r>
              <a:rPr lang="en-US" dirty="0">
                <a:solidFill>
                  <a:srgbClr val="181F52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for the Joyous Sounds of Shabbat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8D170-9C95-23D2-97B3-08307583FC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673" y="1108797"/>
            <a:ext cx="11506501" cy="4351338"/>
          </a:xfrm>
        </p:spPr>
        <p:txBody>
          <a:bodyPr/>
          <a:lstStyle/>
          <a:p>
            <a:pPr marL="0" indent="0" algn="r">
              <a:buNone/>
            </a:pPr>
            <a:r>
              <a:rPr lang="he-IL" dirty="0">
                <a:cs typeface="+mj-cs"/>
              </a:rPr>
              <a:t>מִזְמוֹר שִׁירוּ לַיהֹוָה שִׁיר חָדָשׁ כִּי נִפְלָאוֹת עָשָׂה הוֹשִׁיעָה לוֹ יְמִינוֹ וּזְרוֹעַ קָדְשׁוֹ: הוֹדִיעַ יְהֹוָה יְשׁוּעָתוֹ לְעֵינֵי </a:t>
            </a:r>
            <a:r>
              <a:rPr lang="he-IL" dirty="0" err="1">
                <a:cs typeface="+mj-cs"/>
              </a:rPr>
              <a:t>הַגּוֹיִם</a:t>
            </a:r>
            <a:r>
              <a:rPr lang="he-IL" dirty="0">
                <a:cs typeface="+mj-cs"/>
              </a:rPr>
              <a:t> גִּלָּה צִדְקָתוֹ: זָכַר חַסְדּוֹ וֶאֱמוּנָתוֹ לְבֵית יִשְׂרָאֵל רָאוּ כָל אַפְסֵי אָרֶץ אֵת יְשׁוּעַת </a:t>
            </a:r>
            <a:r>
              <a:rPr lang="he-IL" dirty="0" err="1">
                <a:cs typeface="+mj-cs"/>
              </a:rPr>
              <a:t>אֱלֹהֵינו</a:t>
            </a:r>
            <a:r>
              <a:rPr lang="he-IL" dirty="0">
                <a:cs typeface="+mj-cs"/>
              </a:rPr>
              <a:t>ּ: הָרִיעוּ לַיהֹוָה כָּל הָאָרֶץ פִּצְחוּ וְרַנְּנוּ וְזַמֵּרוּ</a:t>
            </a:r>
            <a:r>
              <a:rPr lang="he-IL" dirty="0">
                <a:solidFill>
                  <a:srgbClr val="C00000"/>
                </a:solidFill>
                <a:cs typeface="+mj-cs"/>
              </a:rPr>
              <a:t>: זַמְּרוּ לַיהֹוָה </a:t>
            </a:r>
            <a:r>
              <a:rPr lang="he-IL" dirty="0" err="1">
                <a:solidFill>
                  <a:srgbClr val="C00000"/>
                </a:solidFill>
                <a:cs typeface="+mj-cs"/>
              </a:rPr>
              <a:t>בְּכִנּוֹר</a:t>
            </a:r>
            <a:r>
              <a:rPr lang="he-IL" dirty="0">
                <a:solidFill>
                  <a:srgbClr val="C00000"/>
                </a:solidFill>
                <a:cs typeface="+mj-cs"/>
              </a:rPr>
              <a:t> </a:t>
            </a:r>
            <a:r>
              <a:rPr lang="he-IL" dirty="0" err="1">
                <a:solidFill>
                  <a:srgbClr val="C00000"/>
                </a:solidFill>
                <a:cs typeface="+mj-cs"/>
              </a:rPr>
              <a:t>בְּכִנּוֹר</a:t>
            </a:r>
            <a:r>
              <a:rPr lang="he-IL" dirty="0">
                <a:solidFill>
                  <a:srgbClr val="C00000"/>
                </a:solidFill>
                <a:cs typeface="+mj-cs"/>
              </a:rPr>
              <a:t> וְקוֹל זִמְרָה: </a:t>
            </a:r>
            <a:r>
              <a:rPr lang="he-IL" dirty="0" err="1">
                <a:solidFill>
                  <a:srgbClr val="C00000"/>
                </a:solidFill>
                <a:cs typeface="+mj-cs"/>
              </a:rPr>
              <a:t>בַּחֲצֹצְרוֹת</a:t>
            </a:r>
            <a:r>
              <a:rPr lang="he-IL" dirty="0">
                <a:solidFill>
                  <a:srgbClr val="C00000"/>
                </a:solidFill>
                <a:cs typeface="+mj-cs"/>
              </a:rPr>
              <a:t> וְקוֹל שׁוֹפָר הָרִיעוּ לִפְנֵי הַמֶּלֶךְ יְהֹוָה: יִרְעַם הַיָּם וּמְלֹאוֹ תֵּבֵל וְיֹשְׁבֵי בָהּ: נְהָרוֹת יִמְחֲאוּ כָף יַחַד הָרִים יְרַנֵּנוּ: לִפְנֵי יְהֹוָה כִּי בָא לִשְׁפֹּט הָאָרֶץ </a:t>
            </a:r>
            <a:r>
              <a:rPr lang="he-IL" dirty="0" err="1">
                <a:solidFill>
                  <a:srgbClr val="C00000"/>
                </a:solidFill>
                <a:cs typeface="+mj-cs"/>
              </a:rPr>
              <a:t>יִשְׁפֹּט</a:t>
            </a:r>
            <a:r>
              <a:rPr lang="he-IL" dirty="0">
                <a:solidFill>
                  <a:srgbClr val="C00000"/>
                </a:solidFill>
                <a:cs typeface="+mj-cs"/>
              </a:rPr>
              <a:t> תֵּבֵל בְּצֶדֶק וְעַמִּים בְּמֵישָׁרִים: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DAD3EE68-AC6B-8AA9-5C93-9544509D00C9}"/>
              </a:ext>
            </a:extLst>
          </p:cNvPr>
          <p:cNvSpPr txBox="1"/>
          <p:nvPr/>
        </p:nvSpPr>
        <p:spPr>
          <a:xfrm>
            <a:off x="221673" y="3429000"/>
            <a:ext cx="11748654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Zamru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La’Adonai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B’chinor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,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Bchinor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Vkol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Zimra.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Bachatzotzrot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Vkol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Shofar,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Hariyu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Lifneiy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Hamelech Adonai. Yiram Hayam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Umloo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,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Teiveil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Vyoshveiy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Va.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Nharot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Yimchau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Chaf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, Yachad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Hariym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Yraneinu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.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Lifneiy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Adonai Kiy Va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Lishpot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Haaretz,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Yishpot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Teiveil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Btzedek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,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Vamiym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B’meiyshariym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31013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2B194-D4DE-22B2-52C6-B092124E3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F8E53-CAA9-1B6E-1061-4AE7C6933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16766"/>
            <a:ext cx="10515600" cy="1325563"/>
          </a:xfrm>
        </p:spPr>
        <p:txBody>
          <a:bodyPr/>
          <a:lstStyle/>
          <a:p>
            <a:pPr>
              <a:lnSpc>
                <a:spcPts val="10800"/>
              </a:lnSpc>
            </a:pPr>
            <a:r>
              <a:rPr lang="en-US" dirty="0">
                <a:solidFill>
                  <a:srgbClr val="181F52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by God’s Holiness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6EF65-69B6-A842-4766-28027DF69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673" y="1108797"/>
            <a:ext cx="11559510" cy="4351338"/>
          </a:xfrm>
        </p:spPr>
        <p:txBody>
          <a:bodyPr/>
          <a:lstStyle/>
          <a:p>
            <a:pPr marL="0" indent="0" algn="r">
              <a:buNone/>
            </a:pPr>
            <a:r>
              <a:rPr lang="he-IL" dirty="0">
                <a:cs typeface="+mj-cs"/>
              </a:rPr>
              <a:t>יְהֹוָה מָלָךְ יִרְגְּזוּ עַמִּים יֹשֵׁב כְּרוּבִים </a:t>
            </a:r>
            <a:r>
              <a:rPr lang="he-IL" dirty="0" err="1">
                <a:cs typeface="+mj-cs"/>
              </a:rPr>
              <a:t>תָּנוּט</a:t>
            </a:r>
            <a:r>
              <a:rPr lang="he-IL" dirty="0">
                <a:cs typeface="+mj-cs"/>
              </a:rPr>
              <a:t> הָאָרֶץ: יְהֹוָה בְּצִיּוֹן גָּדוֹל וְרָם הוּא עַל כָּל הָעַמִּים: יוֹדוּ שִׁמְךָ גָּדוֹל וְנוֹרָא קָדוֹשׁ הוּא: וְעֹז מֶלֶךְ מִשְׁפָּט אָהֵב אַתָּה כּוֹנַנְתָּ מֵישָׁרִים מִשְׁפָּט וּצְדָקָה בְּיַעֲקֹב אַתָּה עָשִׂיתָ: רוֹמְמוּ יְהֹוָה </a:t>
            </a:r>
            <a:r>
              <a:rPr lang="he-IL" dirty="0" err="1">
                <a:cs typeface="+mj-cs"/>
              </a:rPr>
              <a:t>אֱלֹהֵינו</a:t>
            </a:r>
            <a:r>
              <a:rPr lang="he-IL" dirty="0">
                <a:cs typeface="+mj-cs"/>
              </a:rPr>
              <a:t>ּ וְהִשְׁתַּחֲווּ לַהֲדֹם רַגְלָיו קָדוֹשׁ הוּא: </a:t>
            </a:r>
            <a:r>
              <a:rPr lang="he-IL" dirty="0">
                <a:solidFill>
                  <a:srgbClr val="C00000"/>
                </a:solidFill>
                <a:cs typeface="+mj-cs"/>
              </a:rPr>
              <a:t>מֹשֶׁה וְאַהֲרֹן </a:t>
            </a:r>
            <a:r>
              <a:rPr lang="he-IL" dirty="0" err="1">
                <a:solidFill>
                  <a:srgbClr val="C00000"/>
                </a:solidFill>
                <a:cs typeface="+mj-cs"/>
              </a:rPr>
              <a:t>בְּכֹהֲנָיו</a:t>
            </a:r>
            <a:r>
              <a:rPr lang="he-IL" dirty="0">
                <a:solidFill>
                  <a:srgbClr val="C00000"/>
                </a:solidFill>
                <a:cs typeface="+mj-cs"/>
              </a:rPr>
              <a:t> וּשְׁמוּאֵל בְּקֹרְאֵי שְׁמוֹ קֹרִאים אֶל יְהֹוָה וְהוּא יַעֲנֵם: בְּעַמּוּד עָנָן יְדַבֵּר אֲלֵיהֶם שָׁמְרוּ </a:t>
            </a:r>
            <a:r>
              <a:rPr lang="he-IL" dirty="0" err="1">
                <a:solidFill>
                  <a:srgbClr val="C00000"/>
                </a:solidFill>
                <a:cs typeface="+mj-cs"/>
              </a:rPr>
              <a:t>עֵדֹתָיו</a:t>
            </a:r>
            <a:r>
              <a:rPr lang="he-IL" dirty="0">
                <a:solidFill>
                  <a:srgbClr val="C00000"/>
                </a:solidFill>
                <a:cs typeface="+mj-cs"/>
              </a:rPr>
              <a:t> </a:t>
            </a:r>
            <a:r>
              <a:rPr lang="he-IL" dirty="0" err="1">
                <a:solidFill>
                  <a:srgbClr val="C00000"/>
                </a:solidFill>
                <a:cs typeface="+mj-cs"/>
              </a:rPr>
              <a:t>וְחֹק</a:t>
            </a:r>
            <a:r>
              <a:rPr lang="he-IL" dirty="0">
                <a:solidFill>
                  <a:srgbClr val="C00000"/>
                </a:solidFill>
                <a:cs typeface="+mj-cs"/>
              </a:rPr>
              <a:t> נָתַן לָמוֹ: יְהֹוָה </a:t>
            </a:r>
            <a:r>
              <a:rPr lang="he-IL" dirty="0" err="1">
                <a:solidFill>
                  <a:srgbClr val="C00000"/>
                </a:solidFill>
                <a:cs typeface="+mj-cs"/>
              </a:rPr>
              <a:t>אֱלֹהֵינו</a:t>
            </a:r>
            <a:r>
              <a:rPr lang="he-IL" dirty="0">
                <a:solidFill>
                  <a:srgbClr val="C00000"/>
                </a:solidFill>
                <a:cs typeface="+mj-cs"/>
              </a:rPr>
              <a:t>ּ אַתָּה עֲנִיתָם אֵל נֹשֵׂא הָיִיתָ לָהֶם וְנֹקֵם עַל </a:t>
            </a:r>
            <a:r>
              <a:rPr lang="he-IL" dirty="0" err="1">
                <a:solidFill>
                  <a:srgbClr val="C00000"/>
                </a:solidFill>
                <a:cs typeface="+mj-cs"/>
              </a:rPr>
              <a:t>עֲלִילוֹתָם</a:t>
            </a:r>
            <a:r>
              <a:rPr lang="he-IL" dirty="0">
                <a:solidFill>
                  <a:srgbClr val="C00000"/>
                </a:solidFill>
                <a:cs typeface="+mj-cs"/>
              </a:rPr>
              <a:t>: רוֹמְמוּ יְהֹוָה </a:t>
            </a:r>
            <a:r>
              <a:rPr lang="he-IL" dirty="0" err="1">
                <a:solidFill>
                  <a:srgbClr val="C00000"/>
                </a:solidFill>
                <a:cs typeface="+mj-cs"/>
              </a:rPr>
              <a:t>אֱלֹהֵינו</a:t>
            </a:r>
            <a:r>
              <a:rPr lang="he-IL" dirty="0">
                <a:solidFill>
                  <a:srgbClr val="C00000"/>
                </a:solidFill>
                <a:cs typeface="+mj-cs"/>
              </a:rPr>
              <a:t>ּ וְהִשְׁתַּחֲווּ לְהַר קָדְשׁוֹ כִּי קָדוֹשׁ יְהֹוָה </a:t>
            </a:r>
            <a:r>
              <a:rPr lang="he-IL" dirty="0" err="1">
                <a:solidFill>
                  <a:srgbClr val="C00000"/>
                </a:solidFill>
                <a:cs typeface="+mj-cs"/>
              </a:rPr>
              <a:t>אֱלֹהֵינו</a:t>
            </a:r>
            <a:r>
              <a:rPr lang="he-IL" dirty="0">
                <a:solidFill>
                  <a:srgbClr val="C00000"/>
                </a:solidFill>
                <a:cs typeface="+mj-cs"/>
              </a:rPr>
              <a:t>ּ: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4E015A3-6D00-B95A-385F-B738283DC1B8}"/>
              </a:ext>
            </a:extLst>
          </p:cNvPr>
          <p:cNvSpPr txBox="1"/>
          <p:nvPr/>
        </p:nvSpPr>
        <p:spPr>
          <a:xfrm>
            <a:off x="221673" y="3786569"/>
            <a:ext cx="11748654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Moshe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Vaharon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B’chohanav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,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Ushmueil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Bkoreiy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Shmo,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Koriaym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El Adonai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Vhua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Yaaneim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.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Bamud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Anan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Ydabeir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Aleiyhem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,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Shamru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Eidotav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Vchok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Natan Lamo. Adonai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Eloheiynu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, Ata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Aniytam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, Eil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Nosei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Hayiyta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Lahem,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Vnokeim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Al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Aliylotam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.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Rommu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Adonai 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Eloheiynu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,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Vhishtachavu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Lhar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Kadsho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, Kiy Kadosh Adonai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Eloheiynu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83998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55904-7139-96EF-AE88-7D40A1954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6D8B9-5F66-DA93-A8D9-2099BA08C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348" y="-216766"/>
            <a:ext cx="10515600" cy="1325563"/>
          </a:xfrm>
        </p:spPr>
        <p:txBody>
          <a:bodyPr/>
          <a:lstStyle/>
          <a:p>
            <a:pPr>
              <a:lnSpc>
                <a:spcPts val="10800"/>
              </a:lnSpc>
            </a:pPr>
            <a:r>
              <a:rPr lang="en-US" dirty="0">
                <a:solidFill>
                  <a:srgbClr val="181F52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Foster Oneness – Psalm 29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D89ED-D1A8-BB76-8779-AEB74C9A7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565" y="1108797"/>
            <a:ext cx="11198087" cy="4351338"/>
          </a:xfrm>
        </p:spPr>
        <p:txBody>
          <a:bodyPr/>
          <a:lstStyle/>
          <a:p>
            <a:pPr marL="0" indent="0" algn="r">
              <a:buNone/>
            </a:pPr>
            <a:r>
              <a:rPr lang="he-IL" dirty="0">
                <a:cs typeface="+mj-cs"/>
              </a:rPr>
              <a:t>מִזְמוֹר לְדָוִד </a:t>
            </a:r>
            <a:r>
              <a:rPr lang="he-IL" dirty="0" err="1">
                <a:cs typeface="+mj-cs"/>
              </a:rPr>
              <a:t>הָבו</a:t>
            </a:r>
            <a:r>
              <a:rPr lang="he-IL" dirty="0">
                <a:cs typeface="+mj-cs"/>
              </a:rPr>
              <a:t>ּ לַיהֹוָה בְּנֵי אֵלִים </a:t>
            </a:r>
            <a:r>
              <a:rPr lang="he-IL" dirty="0" err="1">
                <a:cs typeface="+mj-cs"/>
              </a:rPr>
              <a:t>הָבו</a:t>
            </a:r>
            <a:r>
              <a:rPr lang="he-IL" dirty="0">
                <a:cs typeface="+mj-cs"/>
              </a:rPr>
              <a:t>ּ לַיהֹוָה כָּבוֹד וָעֹז: </a:t>
            </a:r>
            <a:r>
              <a:rPr lang="he-IL" dirty="0" err="1">
                <a:cs typeface="+mj-cs"/>
              </a:rPr>
              <a:t>הָבו</a:t>
            </a:r>
            <a:r>
              <a:rPr lang="he-IL" dirty="0">
                <a:cs typeface="+mj-cs"/>
              </a:rPr>
              <a:t>ּ לַיהֹוָה כְּבוֹד שְׁמוֹ הִשְׁתַּחֲווּ לַיהֹוָה בְּהַדְרַת קֹדֶשׁ: קוֹל יְהֹוָה עַל הַמָּיִם אֵל הַכָּבוֹד הִרְעִים יְהֹוָה עַל מַיִם רַבִּים: קוֹל יְהֹוָה </a:t>
            </a:r>
            <a:r>
              <a:rPr lang="he-IL" dirty="0" err="1">
                <a:cs typeface="+mj-cs"/>
              </a:rPr>
              <a:t>בַּכֹּח</a:t>
            </a:r>
            <a:r>
              <a:rPr lang="he-IL" dirty="0">
                <a:cs typeface="+mj-cs"/>
              </a:rPr>
              <a:t>ַ קוֹל יְהֹוָה בֶּהָדָר: קוֹל יְהֹוָה שֹׁבֵר אֲרָזִים וַיְשַׁבֵּר יְהֹוָה אֶת אַרְזֵי הַלְּבָנוֹן: וַיַּרְקִידֵם כְּמוֹ עֵגֶל לְבָנוֹן וְשִׂרְיֹן כְּמוֹ בֶן רְאֵמִים: קוֹל יְהֹוָה חֹצֵב לַהֲבוֹת אֵשׁ: קוֹל יְהֹוָה יָחִיל מִדְבָּר יָחִיל יְהֹוָה מִדְבַּר קָדֵשׁ: קוֹל יְהֹוָה יְחוֹלֵל </a:t>
            </a:r>
            <a:r>
              <a:rPr lang="he-IL" dirty="0" err="1">
                <a:cs typeface="+mj-cs"/>
              </a:rPr>
              <a:t>אַיָּלוֹת</a:t>
            </a:r>
            <a:r>
              <a:rPr lang="he-IL" dirty="0">
                <a:cs typeface="+mj-cs"/>
              </a:rPr>
              <a:t> </a:t>
            </a:r>
            <a:r>
              <a:rPr lang="he-IL" dirty="0" err="1">
                <a:cs typeface="+mj-cs"/>
              </a:rPr>
              <a:t>וַיֶּחֱשֹׂף</a:t>
            </a:r>
            <a:r>
              <a:rPr lang="he-IL" dirty="0">
                <a:cs typeface="+mj-cs"/>
              </a:rPr>
              <a:t> יְעָרוֹת וּבְהֵיכָלוֹ כֻּלּוֹ אֹמֵר כָּבוֹד: יְהֹוָה לַמַּבּוּל יָשָׁב וַיֵּשֶׁב יְהֹוָה מֶלֶךְ לְעוֹלָם: יְהֹוָה עֹז לְעַמּוֹ </a:t>
            </a:r>
            <a:r>
              <a:rPr lang="he-IL" dirty="0" err="1">
                <a:cs typeface="+mj-cs"/>
              </a:rPr>
              <a:t>יִתֵּן</a:t>
            </a:r>
            <a:r>
              <a:rPr lang="he-IL" dirty="0">
                <a:cs typeface="+mj-cs"/>
              </a:rPr>
              <a:t> יְהֹוָה יְבָרֵךְ אֶת עַמּוֹ בַשָּׁלוֹם: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CC9F85-C7CA-EBD1-B699-D4805EA9E449}"/>
              </a:ext>
            </a:extLst>
          </p:cNvPr>
          <p:cNvSpPr txBox="1"/>
          <p:nvPr/>
        </p:nvSpPr>
        <p:spPr>
          <a:xfrm>
            <a:off x="397565" y="3562762"/>
            <a:ext cx="1152939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Mizmor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l’David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Havu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la’Adonai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b’nei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elim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havu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la’Adonai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kavod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va’oz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Havu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la’Adonai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k’vod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sh’mo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hishtachavu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la’Adonai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b’hadrat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kodesh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Kol Adonai al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hamayim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El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hakavod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hir’im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Adonai al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mayim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rabbim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Kol Adonai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bakoach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Adonai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behadar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Kol Adonai shover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arazim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vayeshaber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Adonai et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arzey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ha-Levanon.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Vayarkidem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k’mo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egel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Levanon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v’Siryon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k’mo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re’emim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Kol Adonai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chotzev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lahavot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Kol Adonai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yachil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midbar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yachil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Adonai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midbar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Kadesh. Kol Adonai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y’cholel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ayalot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vayechasef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ye’arot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uv’heichalo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kulo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omer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kavod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Adonai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lamabul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yashav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vayeshev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Adonai Melech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l’olam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Adonai oz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l’amo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yiten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Adonai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yevarech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vashalom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13033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1168</Words>
  <Application>Microsoft Macintosh PowerPoint</Application>
  <PresentationFormat>Widescreen</PresentationFormat>
  <Paragraphs>25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Times New Roman</vt:lpstr>
      <vt:lpstr>Office Theme</vt:lpstr>
      <vt:lpstr>  Exploring the Depth of Jewish Prayer</vt:lpstr>
      <vt:lpstr>Create a Sabbath Intention  - Part I</vt:lpstr>
      <vt:lpstr>Create a Sabbath Intention, Soften Your Heart – Part II</vt:lpstr>
      <vt:lpstr>Find their melody</vt:lpstr>
      <vt:lpstr>Light is Sown Within You, Let it Shine</vt:lpstr>
      <vt:lpstr>for the Joyous Sounds of Shabbat</vt:lpstr>
      <vt:lpstr>by God’s Holiness</vt:lpstr>
      <vt:lpstr>Foster Oneness – Psalm 29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Rebekah Dickinson</dc:creator>
  <cp:lastModifiedBy>Rebekah Dickinson</cp:lastModifiedBy>
  <cp:revision>3</cp:revision>
  <dcterms:created xsi:type="dcterms:W3CDTF">2026-01-21T04:45:16Z</dcterms:created>
  <dcterms:modified xsi:type="dcterms:W3CDTF">2026-01-21T05:29:42Z</dcterms:modified>
</cp:coreProperties>
</file>